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61" r:id="rId2"/>
    <p:sldId id="260" r:id="rId3"/>
    <p:sldId id="256" r:id="rId4"/>
    <p:sldId id="257" r:id="rId5"/>
    <p:sldId id="262" r:id="rId6"/>
    <p:sldId id="258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4AC20"/>
    <a:srgbClr val="FFF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370980-10D0-4119-B172-30B3DAC53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1C45BE-1A43-4983-81D6-6460073851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F0E989-A235-430D-8FED-199079F315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C383DF-891E-45F2-A65A-4B3650F85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385ADE-8CFE-4191-B517-B279EF54D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B8AAE5-CABB-435E-8E19-FBA158A23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A53A5C-AD49-4F24-83F7-8AEB15E53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8F0234-3EE4-461F-A5E9-104E82204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F8722E-1BD5-4E3D-9347-0BFF5A254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9829BC-EF39-42A4-AEEA-E981BD0CC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19F0D1-DCAB-4536-A062-BB67E5647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  <a:gd name="T64" fmla="*/ 0 w 2135"/>
                <a:gd name="T65" fmla="*/ 0 h 1804"/>
                <a:gd name="T66" fmla="*/ 2135 w 2135"/>
                <a:gd name="T67" fmla="*/ 1804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  <a:gd name="T10" fmla="*/ 0 w 1854"/>
                <a:gd name="T11" fmla="*/ 0 h 1858"/>
                <a:gd name="T12" fmla="*/ 1854 w 1854"/>
                <a:gd name="T13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  <a:gd name="T50" fmla="*/ 0 w 1745"/>
                <a:gd name="T51" fmla="*/ 0 h 1577"/>
                <a:gd name="T52" fmla="*/ 1745 w 1745"/>
                <a:gd name="T53" fmla="*/ 15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  <a:gd name="T56" fmla="*/ 0 w 1745"/>
                <a:gd name="T57" fmla="*/ 0 h 1768"/>
                <a:gd name="T58" fmla="*/ 1745 w 1745"/>
                <a:gd name="T5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B0B91B7-3CD5-4B9A-9764-7B2C72B7F6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5643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80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2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Две основные задачи на  дроби</a:t>
            </a:r>
            <a:endParaRPr lang="ru-RU" sz="8000" b="1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rgbClr val="FFFF2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Нахождение части от целого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Дробь от числа хотим найти, </a:t>
            </a:r>
            <a:br>
              <a:rPr lang="ru-RU" dirty="0" smtClean="0"/>
            </a:br>
            <a:r>
              <a:rPr lang="ru-RU" smtClean="0"/>
              <a:t>Не </a:t>
            </a:r>
            <a:r>
              <a:rPr lang="ru-RU" smtClean="0"/>
              <a:t>надо </a:t>
            </a:r>
            <a:r>
              <a:rPr lang="ru-RU" dirty="0" smtClean="0"/>
              <a:t>мам тревожить, </a:t>
            </a:r>
            <a:br>
              <a:rPr lang="ru-RU" dirty="0" smtClean="0"/>
            </a:br>
            <a:r>
              <a:rPr lang="ru-RU" dirty="0" smtClean="0"/>
              <a:t>Нам надо данное число,</a:t>
            </a:r>
            <a:br>
              <a:rPr lang="ru-RU" dirty="0" smtClean="0"/>
            </a:br>
            <a:r>
              <a:rPr lang="ru-RU" dirty="0" smtClean="0"/>
              <a:t>На эту дробь умножить.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Нахождение целого  по </a:t>
            </a:r>
            <a:r>
              <a:rPr lang="ru-RU" b="1" u="sng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его части</a:t>
            </a:r>
            <a:br>
              <a:rPr lang="ru-RU" b="1" u="sng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Коль число по части вдруг</a:t>
            </a:r>
            <a:br>
              <a:rPr lang="ru-RU" dirty="0" smtClean="0"/>
            </a:br>
            <a:r>
              <a:rPr lang="ru-RU" dirty="0" smtClean="0"/>
              <a:t>Отыскать решите,</a:t>
            </a:r>
            <a:br>
              <a:rPr lang="ru-RU" dirty="0" smtClean="0"/>
            </a:br>
            <a:r>
              <a:rPr lang="ru-RU" dirty="0" smtClean="0"/>
              <a:t>То на данную вам дробь</a:t>
            </a:r>
            <a:br>
              <a:rPr lang="ru-RU" dirty="0" smtClean="0"/>
            </a:br>
            <a:r>
              <a:rPr lang="ru-RU" dirty="0" smtClean="0"/>
              <a:t>Часть ту разделите.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8013" cy="992208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8013" cy="5643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Найдите число:      от 20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           от 30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           от 18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Найдите число:      которого равно 10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           которого равно 18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           которого равно 20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714744" y="1000108"/>
          <a:ext cx="428628" cy="785818"/>
        </p:xfrm>
        <a:graphic>
          <a:graphicData uri="http://schemas.openxmlformats.org/presentationml/2006/ole">
            <p:oleObj spid="_x0000_s1026" name="Формула" r:id="rId3" imgW="177480" imgH="55872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643306" y="1857364"/>
          <a:ext cx="428625" cy="714380"/>
        </p:xfrm>
        <a:graphic>
          <a:graphicData uri="http://schemas.openxmlformats.org/presentationml/2006/ole">
            <p:oleObj spid="_x0000_s1027" name="Формула" r:id="rId4" imgW="177480" imgH="55872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643306" y="2714620"/>
          <a:ext cx="428625" cy="714380"/>
        </p:xfrm>
        <a:graphic>
          <a:graphicData uri="http://schemas.openxmlformats.org/presentationml/2006/ole">
            <p:oleObj spid="_x0000_s1028" name="Формула" r:id="rId5" imgW="177480" imgH="55872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643306" y="3500438"/>
          <a:ext cx="428625" cy="714375"/>
        </p:xfrm>
        <a:graphic>
          <a:graphicData uri="http://schemas.openxmlformats.org/presentationml/2006/ole">
            <p:oleObj spid="_x0000_s1031" name="Формула" r:id="rId6" imgW="177480" imgH="55872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643306" y="4357694"/>
          <a:ext cx="428625" cy="714375"/>
        </p:xfrm>
        <a:graphic>
          <a:graphicData uri="http://schemas.openxmlformats.org/presentationml/2006/ole">
            <p:oleObj spid="_x0000_s1033" name="Формула" r:id="rId7" imgW="177480" imgH="55872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643306" y="5143512"/>
          <a:ext cx="428625" cy="714375"/>
        </p:xfrm>
        <a:graphic>
          <a:graphicData uri="http://schemas.openxmlformats.org/presentationml/2006/ole">
            <p:oleObj spid="_x0000_s1034" name="Формула" r:id="rId8" imgW="177480" imgH="55872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68313" y="2492375"/>
            <a:ext cx="8372475" cy="460375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  <a:latin typeface="Times New Roman" pitchFamily="16" charset="0"/>
                <a:cs typeface="Tahoma" pitchFamily="32" charset="0"/>
              </a:rPr>
              <a:t>какая величина принята за целое в каждой задаче?</a:t>
            </a:r>
            <a:r>
              <a:rPr lang="ru-RU" sz="2400" b="1">
                <a:solidFill>
                  <a:srgbClr val="003366"/>
                </a:solidFill>
                <a:latin typeface="Times New Roman" pitchFamily="16" charset="0"/>
                <a:cs typeface="Tahoma" pitchFamily="32" charset="0"/>
              </a:rPr>
              <a:t> </a:t>
            </a: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68313" y="3141663"/>
            <a:ext cx="8366125" cy="398462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  <a:latin typeface="Times New Roman" pitchFamily="16" charset="0"/>
                <a:cs typeface="Tahoma" pitchFamily="32" charset="0"/>
              </a:rPr>
              <a:t>в какой из задач эта величина известна, а в какой нет?</a:t>
            </a:r>
            <a:r>
              <a:rPr lang="en-US" sz="2000" b="1">
                <a:solidFill>
                  <a:srgbClr val="003366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07963" y="177800"/>
            <a:ext cx="4302124" cy="2054226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6" charset="0"/>
              </a:rPr>
              <a:t>В  </a:t>
            </a:r>
            <a:r>
              <a:rPr lang="ru-RU" sz="2000" b="1" dirty="0">
                <a:solidFill>
                  <a:srgbClr val="000000"/>
                </a:solidFill>
              </a:rPr>
              <a:t>рукописи 50 страниц. За день машинистка </a:t>
            </a:r>
            <a:r>
              <a:rPr lang="ru-RU" sz="2000" b="1" dirty="0" err="1">
                <a:solidFill>
                  <a:srgbClr val="000000"/>
                </a:solidFill>
              </a:rPr>
              <a:t>перепеча-тала</a:t>
            </a:r>
            <a:r>
              <a:rPr lang="ru-RU" sz="2000" b="1" dirty="0">
                <a:solidFill>
                  <a:srgbClr val="000000"/>
                </a:solidFill>
              </a:rPr>
              <a:t>         рукописи.                        </a:t>
            </a:r>
          </a:p>
          <a:p>
            <a:pPr>
              <a:lnSpc>
                <a:spcPct val="115000"/>
              </a:lnSpc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Сколько страниц </a:t>
            </a:r>
            <a:r>
              <a:rPr lang="ru-RU" sz="2000" b="1" dirty="0" err="1">
                <a:solidFill>
                  <a:srgbClr val="000000"/>
                </a:solidFill>
              </a:rPr>
              <a:t>перепечата-ла</a:t>
            </a:r>
            <a:r>
              <a:rPr lang="ru-RU" sz="2000" b="1" dirty="0">
                <a:solidFill>
                  <a:srgbClr val="000000"/>
                </a:solidFill>
              </a:rPr>
              <a:t> машинистка</a:t>
            </a:r>
            <a:r>
              <a:rPr lang="en-US" sz="20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737100" y="228600"/>
            <a:ext cx="4279901" cy="2209801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За день машинистка перепе-чатала 20 страниц, что составило    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всей рукописи.</a:t>
            </a:r>
          </a:p>
          <a:p>
            <a:pPr>
              <a:lnSpc>
                <a:spcPct val="13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Сколько страниц в рукописи</a:t>
            </a:r>
            <a:r>
              <a:rPr lang="en-US" sz="20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63550" y="2632075"/>
            <a:ext cx="3771900" cy="3984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Число страниц в рукописи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029200" y="2667000"/>
            <a:ext cx="3771900" cy="3984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Число страниц в рукописи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425450" y="3184525"/>
            <a:ext cx="3836988" cy="3984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Целое известно – это 50 стр.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029200" y="3200400"/>
            <a:ext cx="3771900" cy="3984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Целое неизвестно 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468313" y="4005263"/>
            <a:ext cx="8374062" cy="398462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Можно ли сказать, что это взаимно обратные задачи</a:t>
            </a:r>
            <a:r>
              <a:rPr lang="en-US" sz="2000" b="1">
                <a:solidFill>
                  <a:srgbClr val="003366"/>
                </a:solidFill>
              </a:rPr>
              <a:t>?</a:t>
            </a: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468313" y="5013325"/>
            <a:ext cx="8397875" cy="7032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  <a:cs typeface="Tahoma" pitchFamily="32" charset="0"/>
              </a:rPr>
              <a:t>в какой из задач требуется найти </a:t>
            </a:r>
            <a:r>
              <a:rPr lang="ru-RU" sz="2000" b="1" i="1" u="sng">
                <a:solidFill>
                  <a:srgbClr val="003366"/>
                </a:solidFill>
                <a:cs typeface="Tahoma" pitchFamily="32" charset="0"/>
              </a:rPr>
              <a:t>часть от целого</a:t>
            </a:r>
            <a:r>
              <a:rPr lang="ru-RU" sz="2000" b="1">
                <a:solidFill>
                  <a:srgbClr val="003366"/>
                </a:solidFill>
                <a:cs typeface="Tahoma" pitchFamily="32" charset="0"/>
              </a:rPr>
              <a:t>, а в какой </a:t>
            </a:r>
            <a:r>
              <a:rPr lang="ru-RU" sz="2000" b="1" i="1" u="sng">
                <a:solidFill>
                  <a:srgbClr val="003366"/>
                </a:solidFill>
                <a:cs typeface="Tahoma" pitchFamily="32" charset="0"/>
              </a:rPr>
              <a:t>целое по его части</a:t>
            </a:r>
            <a:r>
              <a:rPr lang="ru-RU" sz="2000" b="1" u="sng">
                <a:solidFill>
                  <a:srgbClr val="003366"/>
                </a:solidFill>
                <a:cs typeface="Tahoma" pitchFamily="32" charset="0"/>
              </a:rPr>
              <a:t>?</a:t>
            </a:r>
            <a:r>
              <a:rPr lang="en-US" sz="2000" b="1" u="sng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539750" y="4221163"/>
            <a:ext cx="8397875" cy="703262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Эти задачи взаимно обратные, так как в их условиях известные и искомые величины меняются местами.</a:t>
            </a: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323850" y="5589588"/>
            <a:ext cx="3803650" cy="703262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Требуется найти часть от целого.</a:t>
            </a: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5003800" y="5589588"/>
            <a:ext cx="3803650" cy="703262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Требуется найти целое по его части.</a:t>
            </a: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3563938" y="6426200"/>
            <a:ext cx="2133600" cy="398463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3366"/>
                </a:solidFill>
              </a:rPr>
              <a:t>Решение.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0" y="1000125"/>
          <a:ext cx="285750" cy="558800"/>
        </p:xfrm>
        <a:graphic>
          <a:graphicData uri="http://schemas.openxmlformats.org/presentationml/2006/ole">
            <p:oleObj spid="_x0000_s3074" name="Формула" r:id="rId4" imgW="177480" imgH="55872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286512" y="1142984"/>
          <a:ext cx="285750" cy="558800"/>
        </p:xfrm>
        <a:graphic>
          <a:graphicData uri="http://schemas.openxmlformats.org/presentationml/2006/ole">
            <p:oleObj spid="_x0000_s3075" name="Формула" r:id="rId5" imgW="177480" imgH="558720" progId="Equation.3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additive="repl"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additive="repl"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additive="repl"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additive="repl"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2714612" y="5715016"/>
            <a:ext cx="3484562" cy="825500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обратное действие – деление.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097463" y="2527300"/>
            <a:ext cx="3506787" cy="825500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Отыскание целого по его части,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643174" y="4786322"/>
            <a:ext cx="3529012" cy="825500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действие – умножение. 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1663" y="2517775"/>
            <a:ext cx="3529012" cy="825500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Отыскание части от целого,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50825" y="4508500"/>
            <a:ext cx="4176713" cy="2420938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25538" y="4581525"/>
            <a:ext cx="2386012" cy="460375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</a:rPr>
              <a:t>Решение: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1163" y="6356350"/>
            <a:ext cx="3498850" cy="428625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>
                <a:solidFill>
                  <a:srgbClr val="000000"/>
                </a:solidFill>
                <a:latin typeface="Arial Narrow" pitchFamily="32" charset="0"/>
              </a:rPr>
              <a:t>Ответ: 20 страниц.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07963" y="177800"/>
            <a:ext cx="4302124" cy="2289564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6" charset="0"/>
              </a:rPr>
              <a:t>В  </a:t>
            </a:r>
            <a:r>
              <a:rPr lang="ru-RU" sz="2000" b="1" dirty="0">
                <a:solidFill>
                  <a:srgbClr val="000000"/>
                </a:solidFill>
              </a:rPr>
              <a:t>рукописи 50 страниц. За день машинистка </a:t>
            </a:r>
            <a:r>
              <a:rPr lang="ru-RU" sz="2000" b="1" dirty="0" err="1">
                <a:solidFill>
                  <a:srgbClr val="000000"/>
                </a:solidFill>
              </a:rPr>
              <a:t>перепеча-тала</a:t>
            </a:r>
            <a:r>
              <a:rPr lang="ru-RU" sz="2000" b="1" dirty="0">
                <a:solidFill>
                  <a:srgbClr val="000000"/>
                </a:solidFill>
              </a:rPr>
              <a:t>         рукописи.    </a:t>
            </a:r>
            <a:r>
              <a:rPr lang="ru-RU" sz="2000" b="1" dirty="0" smtClean="0">
                <a:solidFill>
                  <a:srgbClr val="000000"/>
                </a:solidFill>
              </a:rPr>
              <a:t>             </a:t>
            </a:r>
          </a:p>
          <a:p>
            <a:pPr>
              <a:lnSpc>
                <a:spcPct val="115000"/>
              </a:lnSpc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Сколько страниц </a:t>
            </a:r>
            <a:r>
              <a:rPr lang="ru-RU" sz="2000" b="1" dirty="0" err="1" smtClean="0">
                <a:solidFill>
                  <a:srgbClr val="000000"/>
                </a:solidFill>
              </a:rPr>
              <a:t>перепечата-ла</a:t>
            </a:r>
            <a:r>
              <a:rPr lang="ru-RU" sz="2000" b="1" dirty="0" smtClean="0">
                <a:solidFill>
                  <a:srgbClr val="000000"/>
                </a:solidFill>
              </a:rPr>
              <a:t> машинистка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4737100" y="228600"/>
            <a:ext cx="4279901" cy="2209801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За день машинистка перепе-чатала 20 страниц, что составило    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всей рукописи.</a:t>
            </a:r>
          </a:p>
          <a:p>
            <a:pPr>
              <a:lnSpc>
                <a:spcPct val="13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Сколько страниц в рукописи</a:t>
            </a:r>
            <a:r>
              <a:rPr lang="en-US" sz="20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4716463" y="4437063"/>
            <a:ext cx="4248150" cy="2420937"/>
          </a:xfrm>
          <a:prstGeom prst="roundRect">
            <a:avLst>
              <a:gd name="adj" fmla="val 16667"/>
            </a:avLst>
          </a:prstGeom>
          <a:solidFill>
            <a:srgbClr val="F3F6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508625" y="4510088"/>
            <a:ext cx="2159000" cy="460375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</a:rPr>
              <a:t>Решение: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859338" y="6284913"/>
            <a:ext cx="3168650" cy="428625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  <a:latin typeface="Arial Narrow" pitchFamily="32" charset="0"/>
              </a:rPr>
              <a:t>Ответ: 50 страниц.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68313" y="4941888"/>
            <a:ext cx="3743325" cy="763587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  <a:latin typeface="Arial Narrow" pitchFamily="32" charset="0"/>
              </a:rPr>
              <a:t>1) Целое – число страниц рукописи, известно – 50 стр.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859338" y="4868863"/>
            <a:ext cx="3743325" cy="763587"/>
          </a:xfrm>
          <a:prstGeom prst="rect">
            <a:avLst/>
          </a:prstGeom>
          <a:solidFill>
            <a:srgbClr val="F3F6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  <a:latin typeface="Arial Narrow" pitchFamily="32" charset="0"/>
              </a:rPr>
              <a:t>1) Целое – число страниц рукописи, неизвестно.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1142976" y="1000108"/>
          <a:ext cx="285752" cy="558800"/>
        </p:xfrm>
        <a:graphic>
          <a:graphicData uri="http://schemas.openxmlformats.org/presentationml/2006/ole">
            <p:oleObj spid="_x0000_s2050" name="Формула" r:id="rId4" imgW="177480" imgH="55872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86512" y="1142984"/>
          <a:ext cx="285750" cy="558800"/>
        </p:xfrm>
        <a:graphic>
          <a:graphicData uri="http://schemas.openxmlformats.org/presentationml/2006/ole">
            <p:oleObj spid="_x0000_s2051" name="Формула" r:id="rId5" imgW="177480" imgH="55872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929190" y="5500702"/>
          <a:ext cx="3143272" cy="714380"/>
        </p:xfrm>
        <a:graphic>
          <a:graphicData uri="http://schemas.openxmlformats.org/presentationml/2006/ole">
            <p:oleObj spid="_x0000_s2052" name="Формула" r:id="rId6" imgW="1701720" imgH="55872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00034" y="5715016"/>
          <a:ext cx="2800350" cy="558800"/>
        </p:xfrm>
        <a:graphic>
          <a:graphicData uri="http://schemas.openxmlformats.org/presentationml/2006/ole">
            <p:oleObj spid="_x0000_s2053" name="Формула" r:id="rId7" imgW="1739880" imgH="55872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21822 -0.1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26475 -0.3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3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8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8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:\ЕГОР\практика\урок 5\DSCN1242.jpg"/>
          <p:cNvPicPr>
            <a:picLocks noGrp="1"/>
          </p:cNvPicPr>
          <p:nvPr>
            <p:ph idx="1"/>
          </p:nvPr>
        </p:nvPicPr>
        <p:blipFill>
          <a:blip r:embed="rId2" cstate="print">
            <a:lum contrast="-20000"/>
          </a:blip>
          <a:srcRect l="15112" t="18630" r="18489" b="50749"/>
          <a:stretch>
            <a:fillRect/>
          </a:stretch>
        </p:blipFill>
        <p:spPr bwMode="auto">
          <a:xfrm>
            <a:off x="285720" y="2285992"/>
            <a:ext cx="8572560" cy="421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6951" y="142852"/>
            <a:ext cx="80057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Разгадай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929198"/>
            <a:ext cx="600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Правило</a:t>
            </a:r>
            <a:endParaRPr lang="ru-RU" sz="9600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00034" y="2357430"/>
            <a:ext cx="2286016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8800" b="0" u="none" strike="sng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071802" y="2357430"/>
            <a:ext cx="2286016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8800" kern="0" noProof="0" dirty="0" err="1" smtClean="0">
                <a:solidFill>
                  <a:srgbClr val="000000"/>
                </a:solidFill>
                <a:latin typeface="+mn-lt"/>
                <a:cs typeface="+mn-cs"/>
              </a:rPr>
              <a:t>ави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786446" y="2428868"/>
            <a:ext cx="2286016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</a:t>
            </a:r>
            <a:r>
              <a:rPr kumimoji="0" lang="ru-RU" sz="8000" b="0" i="0" u="none" strike="sng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8596" y="2357430"/>
            <a:ext cx="8362950" cy="168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>
                <a:solidFill>
                  <a:srgbClr val="000000"/>
                </a:solidFill>
              </a:rPr>
              <a:t> 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1) 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Чтобы найти часть от целого, надо целое (соответствующее ему число) умножить на дробь, соответствующую этой части;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0034" y="4214818"/>
            <a:ext cx="8064500" cy="219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2) Чтобы найти целое по его части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надо часть (соответствующее этой части число) разделить на соответствующую ей дробь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3530" y="214290"/>
            <a:ext cx="648126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15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Правило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4186237" cy="1433513"/>
          </a:xfrm>
        </p:spPr>
        <p:txBody>
          <a:bodyPr/>
          <a:lstStyle/>
          <a:p>
            <a:pPr algn="l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2757494"/>
          </a:xfrm>
        </p:spPr>
        <p:txBody>
          <a:bodyPr/>
          <a:lstStyle/>
          <a:p>
            <a:pPr indent="371475"/>
            <a:r>
              <a:rPr lang="ru-RU" sz="5000" dirty="0" smtClean="0"/>
              <a:t>Маша нашла в лесу 20 грибов, из них   грибов были белыми. Сколько белых грибов нашла Маша?</a:t>
            </a:r>
          </a:p>
          <a:p>
            <a:endParaRPr lang="ru-RU" sz="5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 bwMode="auto">
          <a:xfrm>
            <a:off x="7215206" y="6000768"/>
            <a:ext cx="1785950" cy="71438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Правило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5429264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Ответ: 8 белых грибов.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357430"/>
            <a:ext cx="21431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4186237" cy="1433513"/>
          </a:xfrm>
        </p:spPr>
        <p:txBody>
          <a:bodyPr/>
          <a:lstStyle/>
          <a:p>
            <a:pPr algn="l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2757494"/>
          </a:xfrm>
        </p:spPr>
        <p:txBody>
          <a:bodyPr/>
          <a:lstStyle/>
          <a:p>
            <a:pPr indent="371475"/>
            <a:endParaRPr lang="ru-RU" sz="5000" dirty="0" smtClean="0"/>
          </a:p>
          <a:p>
            <a:endParaRPr lang="ru-RU" sz="5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 bwMode="auto">
          <a:xfrm>
            <a:off x="7215206" y="6000768"/>
            <a:ext cx="1785950" cy="71438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Правило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84" y="5357826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 т в е т: 36 бусинок</a:t>
            </a:r>
            <a:r>
              <a:rPr lang="ru-RU" sz="3200" dirty="0" smtClean="0"/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02" y="1428736"/>
            <a:ext cx="8643998" cy="27574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Катя потеряла 30 бусинок, что составляло   всей нити бус. Сколько бусинок было на нитке?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285993"/>
            <a:ext cx="35719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8596" y="2357430"/>
            <a:ext cx="8362950" cy="168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>
                <a:solidFill>
                  <a:srgbClr val="000000"/>
                </a:solidFill>
              </a:rPr>
              <a:t> 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1) 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Чтобы найти часть от целого, надо целое (соответствующее ему число) умножить на дробь, соответствующую этой части;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0034" y="4214818"/>
            <a:ext cx="8064500" cy="219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2) Чтобы найти целое по его части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надо часть (соответствующее этой части число) разделить на соответствующую ей дробь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3530" y="214290"/>
            <a:ext cx="648126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15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Правило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419</Words>
  <Application>Microsoft Office PowerPoint</Application>
  <PresentationFormat>Экран (4:3)</PresentationFormat>
  <Paragraphs>61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Две основные задачи на  дроби</vt:lpstr>
      <vt:lpstr>Разминка</vt:lpstr>
      <vt:lpstr>Слайд 3</vt:lpstr>
      <vt:lpstr>Слайд 4</vt:lpstr>
      <vt:lpstr>Слайд 5</vt:lpstr>
      <vt:lpstr>Слайд 6</vt:lpstr>
      <vt:lpstr>Задание</vt:lpstr>
      <vt:lpstr>Задание</vt:lpstr>
      <vt:lpstr>Слайд 9</vt:lpstr>
      <vt:lpstr>Нахождение части от целого  Дробь от числа хотим найти,  Не надо мам тревожить,  Нам надо данное число, На эту дробь умножить. </vt:lpstr>
      <vt:lpstr>Нахождение целого  по его части  Коль число по части вдруг Отыскать решите, То на данную вам дробь Часть ту разделите.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SEMEN</dc:creator>
  <cp:lastModifiedBy>VINGS</cp:lastModifiedBy>
  <cp:revision>35</cp:revision>
  <cp:lastPrinted>1601-01-01T00:00:00Z</cp:lastPrinted>
  <dcterms:created xsi:type="dcterms:W3CDTF">1998-01-04T04:20:29Z</dcterms:created>
  <dcterms:modified xsi:type="dcterms:W3CDTF">2013-03-07T08:58:39Z</dcterms:modified>
</cp:coreProperties>
</file>